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1"/>
  </p:notesMasterIdLst>
  <p:handoutMasterIdLst>
    <p:handoutMasterId r:id="rId22"/>
  </p:handoutMasterIdLst>
  <p:sldIdLst>
    <p:sldId id="670" r:id="rId4"/>
    <p:sldId id="1719" r:id="rId5"/>
    <p:sldId id="1670" r:id="rId6"/>
    <p:sldId id="3125" r:id="rId7"/>
    <p:sldId id="3468" r:id="rId8"/>
    <p:sldId id="3471" r:id="rId9"/>
    <p:sldId id="3470" r:id="rId10"/>
    <p:sldId id="3472" r:id="rId11"/>
    <p:sldId id="3455" r:id="rId12"/>
    <p:sldId id="3475" r:id="rId13"/>
    <p:sldId id="3456" r:id="rId14"/>
    <p:sldId id="3458" r:id="rId15"/>
    <p:sldId id="3473" r:id="rId16"/>
    <p:sldId id="3474" r:id="rId17"/>
    <p:sldId id="3461" r:id="rId18"/>
    <p:sldId id="3476" r:id="rId19"/>
    <p:sldId id="1884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71"/>
            <p14:sldId id="3470"/>
            <p14:sldId id="3472"/>
            <p14:sldId id="3455"/>
            <p14:sldId id="3475"/>
            <p14:sldId id="3456"/>
            <p14:sldId id="3458"/>
            <p14:sldId id="3473"/>
            <p14:sldId id="3474"/>
            <p14:sldId id="3461"/>
            <p14:sldId id="3476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5827EF-D54A-4292-9CEC-0119E81F4A3F}" v="32" dt="2019-12-31T23:44:58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01" autoAdjust="0"/>
    <p:restoredTop sz="61310" autoAdjust="0"/>
  </p:normalViewPr>
  <p:slideViewPr>
    <p:cSldViewPr snapToGrid="0">
      <p:cViewPr>
        <p:scale>
          <a:sx n="60" d="100"/>
          <a:sy n="60" d="100"/>
        </p:scale>
        <p:origin x="1216" y="21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5/11/2021 8:24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5/11/2021 8:24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5/11/2021 8:24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5/11/2021 8:24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5/11/2021 8:24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5/11/2021 8:24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23183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Interpreting Models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Discuss the  need for model interpretability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generate and interpret feature importance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Model </a:t>
                      </a:r>
                      <a:r>
                        <a:rPr lang="en-US" sz="1200" baseline="0" dirty="0" err="1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explainability</a:t>
                      </a: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 is essential to expose bias and justify ML-driven decisions</a:t>
                      </a: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How can I include model interpretability in my ML operations process.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Encouraged </a:t>
                      </a:r>
                      <a:r>
                        <a:rPr lang="en-US" altLang="ja-JP" sz="120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to apply </a:t>
                      </a: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interpretability analysis to models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Interpret models trained by Automated Machine Learning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Use Explainers to interpret custom-trained models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Using Model </a:t>
            </a:r>
            <a:r>
              <a:rPr lang="en-US" sz="4000" dirty="0">
                <a:highlight>
                  <a:srgbClr val="FFFF00"/>
                </a:highlight>
              </a:rPr>
              <a:t>Explainers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22222E-6 L 4.166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Local Model 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73012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b="1" dirty="0" err="1"/>
              <a:t>azureml</a:t>
            </a:r>
            <a:r>
              <a:rPr lang="en-US" b="1" dirty="0"/>
              <a:t>-interpret</a:t>
            </a:r>
            <a:r>
              <a:rPr lang="en-US" dirty="0"/>
              <a:t> package</a:t>
            </a:r>
          </a:p>
          <a:p>
            <a:r>
              <a:rPr lang="en-US" dirty="0"/>
              <a:t>Create an explainer:</a:t>
            </a:r>
          </a:p>
          <a:p>
            <a:pPr lvl="1"/>
            <a:r>
              <a:rPr lang="en-US" b="1" dirty="0" err="1"/>
              <a:t>MimicExplainer</a:t>
            </a:r>
            <a:r>
              <a:rPr lang="en-US" dirty="0"/>
              <a:t> – global surrogate model that approximates your model</a:t>
            </a:r>
          </a:p>
          <a:p>
            <a:pPr lvl="1"/>
            <a:r>
              <a:rPr lang="en-US" b="1" dirty="0" err="1"/>
              <a:t>TabularExplainer</a:t>
            </a:r>
            <a:r>
              <a:rPr lang="en-US" dirty="0"/>
              <a:t> – Invokes direct </a:t>
            </a:r>
            <a:r>
              <a:rPr lang="en-US" dirty="0">
                <a:highlight>
                  <a:srgbClr val="FFFF00"/>
                </a:highlight>
              </a:rPr>
              <a:t>SHAP</a:t>
            </a:r>
            <a:r>
              <a:rPr lang="en-US" dirty="0"/>
              <a:t> explainer based on model architecture</a:t>
            </a:r>
          </a:p>
          <a:p>
            <a:pPr lvl="1"/>
            <a:r>
              <a:rPr lang="en-US" b="1" dirty="0" err="1"/>
              <a:t>PFIExplainer</a:t>
            </a:r>
            <a:r>
              <a:rPr lang="en-US" dirty="0"/>
              <a:t> – Permutation Feature Importance based on feature shuffling</a:t>
            </a:r>
          </a:p>
          <a:p>
            <a:r>
              <a:rPr lang="en-US" dirty="0"/>
              <a:t>Get global or local feature explanations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15F69-225F-4C23-A77B-5A7431C6BAC3}"/>
              </a:ext>
            </a:extLst>
          </p:cNvPr>
          <p:cNvSpPr/>
          <p:nvPr/>
        </p:nvSpPr>
        <p:spPr bwMode="auto">
          <a:xfrm>
            <a:off x="760233" y="4461742"/>
            <a:ext cx="10523556" cy="146102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interpret.ext.blackbox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TabularExplainer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tab_explainer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TabularExplainer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features=features, classes=labels)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global_explanation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tab_explainer.explain_global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4890-6C9F-4273-96F3-290ECA40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Interpretability to Training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50765-7E67-42B7-A578-39E57D371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65674"/>
          </a:xfrm>
        </p:spPr>
        <p:txBody>
          <a:bodyPr/>
          <a:lstStyle/>
          <a:p>
            <a:r>
              <a:rPr lang="en-US" dirty="0"/>
              <a:t>In the training script, import the </a:t>
            </a:r>
            <a:r>
              <a:rPr lang="en-US" b="1" dirty="0" err="1"/>
              <a:t>ExplanationClient</a:t>
            </a:r>
            <a:r>
              <a:rPr lang="en-US" dirty="0"/>
              <a:t> class</a:t>
            </a:r>
          </a:p>
          <a:p>
            <a:r>
              <a:rPr lang="en-US" dirty="0"/>
              <a:t>Generate explanations and upload them to the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Use </a:t>
            </a:r>
            <a:r>
              <a:rPr lang="en-US" b="1" dirty="0" err="1"/>
              <a:t>ExplanationClient</a:t>
            </a:r>
            <a:r>
              <a:rPr lang="en-US" dirty="0"/>
              <a:t> to download explanations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367D43-BA10-4C77-8B83-03D90E6FBF1A}"/>
              </a:ext>
            </a:extLst>
          </p:cNvPr>
          <p:cNvSpPr/>
          <p:nvPr/>
        </p:nvSpPr>
        <p:spPr bwMode="auto">
          <a:xfrm>
            <a:off x="449244" y="2572602"/>
            <a:ext cx="11288431" cy="147489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explain_client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ExplanationClient.from_run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(run)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explainer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MimicExplainer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LinearExplainableModel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features=features, classes=labels)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explainer.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explain_global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explain_client.upload_model_explanation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(explanation, comment='Model Explanation')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1BF580-9C37-41F8-9FF1-6B10EF095CC0}"/>
              </a:ext>
            </a:extLst>
          </p:cNvPr>
          <p:cNvSpPr/>
          <p:nvPr/>
        </p:nvSpPr>
        <p:spPr bwMode="auto">
          <a:xfrm>
            <a:off x="451784" y="4817602"/>
            <a:ext cx="11288431" cy="172167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azureml.contrib.interpret.explanation.explanation_client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ExplanationClient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client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ExplanationClient.from_run_id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experiment.experiment_name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=run.id)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client.download_model_explanation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44671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186D-889B-4A49-8689-A803377C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During Inferencing </a:t>
            </a:r>
            <a:r>
              <a:rPr lang="zh-TW" altLang="en-US" dirty="0"/>
              <a:t>預測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1DBB9-D139-4584-84FB-F67E4E3AD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45805"/>
          </a:xfrm>
        </p:spPr>
        <p:txBody>
          <a:bodyPr/>
          <a:lstStyle/>
          <a:p>
            <a:r>
              <a:rPr lang="en-US" dirty="0"/>
              <a:t>Register a lightweight scoring explainer with the model</a:t>
            </a:r>
          </a:p>
          <a:p>
            <a:endParaRPr lang="en-US" sz="4400" dirty="0"/>
          </a:p>
          <a:p>
            <a:endParaRPr lang="en-US" dirty="0"/>
          </a:p>
          <a:p>
            <a:r>
              <a:rPr lang="en-US" dirty="0"/>
              <a:t>Use the model and the explainer in the service scoring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Deploy a service with the model and explainer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2474B-0FD1-4CDC-905B-ECD2FB32A45A}"/>
              </a:ext>
            </a:extLst>
          </p:cNvPr>
          <p:cNvSpPr/>
          <p:nvPr/>
        </p:nvSpPr>
        <p:spPr bwMode="auto">
          <a:xfrm>
            <a:off x="665481" y="1936255"/>
            <a:ext cx="10937239" cy="121624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scoring_explainer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KernelScoringExplainer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(explainer)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save(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scoring_explainer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directory='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exist_ok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Model.register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='model',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model_path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model.pkl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Model.register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='explainer',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model_path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scoring_explainer.pkl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316B1-7CB9-4EDE-8032-385414322263}"/>
              </a:ext>
            </a:extLst>
          </p:cNvPr>
          <p:cNvSpPr/>
          <p:nvPr/>
        </p:nvSpPr>
        <p:spPr bwMode="auto">
          <a:xfrm>
            <a:off x="665480" y="5812560"/>
            <a:ext cx="10937239" cy="48331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Model.deploy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classify_svc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[model, explainer],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inf_config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dep_config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F620E-E43B-417A-B6F3-69CE6C3B078B}"/>
              </a:ext>
            </a:extLst>
          </p:cNvPr>
          <p:cNvSpPr/>
          <p:nvPr/>
        </p:nvSpPr>
        <p:spPr bwMode="auto">
          <a:xfrm>
            <a:off x="665480" y="3698329"/>
            <a:ext cx="10937239" cy="147392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def run(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raw_data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raw_data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)['data']</a:t>
            </a:r>
          </a:p>
          <a:p>
            <a:pPr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predictions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model.predict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local_importance_values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explainer.explain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return {"predictions":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predictions.tolist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()), "importance":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local_importance_values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86660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/>
              <a:t>Lab 9B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Interpreting Models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208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9: Interpreting Models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Model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Model Explainers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Introduction to Model Interpretability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Interpretability in Azure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0B4A-7865-48DA-9A39-9A668E3F9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646878"/>
          </a:xfrm>
        </p:spPr>
        <p:txBody>
          <a:bodyPr/>
          <a:lstStyle/>
          <a:p>
            <a:r>
              <a:rPr lang="en-US" dirty="0"/>
              <a:t>Statistical explanation of feature importance</a:t>
            </a:r>
          </a:p>
          <a:p>
            <a:pPr lvl="1"/>
            <a:r>
              <a:rPr lang="en-US" dirty="0"/>
              <a:t>Quantifies the influence of each feature on prediction</a:t>
            </a:r>
          </a:p>
          <a:p>
            <a:pPr lvl="1"/>
            <a:r>
              <a:rPr lang="en-US" dirty="0"/>
              <a:t>Important to identify bias or unintended correlation in the model</a:t>
            </a:r>
          </a:p>
          <a:p>
            <a:r>
              <a:rPr lang="en-US" dirty="0"/>
              <a:t>Based on the Open Source </a:t>
            </a:r>
            <a:r>
              <a:rPr lang="en-US" i="1" dirty="0"/>
              <a:t>Interpret-Community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Includes explainers based on common model interpretation algorithms like:</a:t>
            </a:r>
          </a:p>
          <a:p>
            <a:pPr lvl="2"/>
            <a:r>
              <a:rPr lang="en-US" dirty="0"/>
              <a:t>Shapely Additive Explanations (SHAP)</a:t>
            </a:r>
          </a:p>
          <a:p>
            <a:pPr lvl="2"/>
            <a:r>
              <a:rPr lang="en-US" dirty="0"/>
              <a:t>Local Interpretable Model-Agnostic Explanations (LIME)</a:t>
            </a:r>
          </a:p>
        </p:txBody>
      </p:sp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314B-905D-413C-B8CA-5345DB92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Feature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4B0A-8D51-4D49-8B17-4A163C06E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718636"/>
            <a:ext cx="5737692" cy="4604337"/>
          </a:xfrm>
        </p:spPr>
        <p:txBody>
          <a:bodyPr/>
          <a:lstStyle/>
          <a:p>
            <a:r>
              <a:rPr lang="en-US" dirty="0"/>
              <a:t>Global Feature Importance</a:t>
            </a:r>
          </a:p>
          <a:p>
            <a:pPr lvl="1"/>
            <a:r>
              <a:rPr lang="en-US" dirty="0"/>
              <a:t>Overall feature importance for </a:t>
            </a:r>
            <a:r>
              <a:rPr lang="en-US" dirty="0">
                <a:highlight>
                  <a:srgbClr val="FFFF00"/>
                </a:highlight>
              </a:rPr>
              <a:t>all test data</a:t>
            </a:r>
          </a:p>
          <a:p>
            <a:pPr lvl="1"/>
            <a:r>
              <a:rPr lang="en-US" dirty="0"/>
              <a:t>Indicates ther relative influence of each feature on the predicted label</a:t>
            </a:r>
          </a:p>
          <a:p>
            <a:pPr lvl="1"/>
            <a:endParaRPr lang="en-US" dirty="0"/>
          </a:p>
          <a:p>
            <a:pPr lvl="1"/>
            <a:endParaRPr lang="en-US" sz="1050" dirty="0"/>
          </a:p>
          <a:p>
            <a:endParaRPr lang="en-US" dirty="0"/>
          </a:p>
          <a:p>
            <a:r>
              <a:rPr lang="en-US" dirty="0"/>
              <a:t>Local Feature Importance</a:t>
            </a:r>
          </a:p>
          <a:p>
            <a:pPr lvl="1"/>
            <a:r>
              <a:rPr lang="en-US" dirty="0"/>
              <a:t>Feature importance for an </a:t>
            </a:r>
            <a:r>
              <a:rPr lang="en-US" dirty="0">
                <a:highlight>
                  <a:srgbClr val="FFFF00"/>
                </a:highlight>
              </a:rPr>
              <a:t>individual prediction</a:t>
            </a:r>
          </a:p>
          <a:p>
            <a:pPr lvl="1"/>
            <a:r>
              <a:rPr lang="en-US" dirty="0"/>
              <a:t>In classification, this shows the relative support for each possible class per feature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DB8EC-1297-4F7B-9F3B-322FF99C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38" y="1245647"/>
            <a:ext cx="4266501" cy="2244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7FC6F-08F9-4E61-890A-16893BFF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52" y="3963491"/>
            <a:ext cx="4572396" cy="27434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016747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Automated Machine Learning Explanations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B276-2F73-42DC-BD91-390421444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533275"/>
          </a:xfrm>
        </p:spPr>
        <p:txBody>
          <a:bodyPr/>
          <a:lstStyle/>
          <a:p>
            <a:r>
              <a:rPr lang="en-US" dirty="0"/>
              <a:t>Enable </a:t>
            </a:r>
            <a:r>
              <a:rPr lang="en-US" b="1" dirty="0" err="1"/>
              <a:t>model_explanability</a:t>
            </a:r>
            <a:r>
              <a:rPr lang="en-US" dirty="0"/>
              <a:t> parameter</a:t>
            </a:r>
          </a:p>
          <a:p>
            <a:endParaRPr lang="en-US" sz="3200" dirty="0"/>
          </a:p>
          <a:p>
            <a:endParaRPr lang="en-US" dirty="0"/>
          </a:p>
          <a:p>
            <a:endParaRPr lang="en-US" sz="2000" dirty="0"/>
          </a:p>
          <a:p>
            <a:r>
              <a:rPr lang="en-US" dirty="0"/>
              <a:t>View explanations:</a:t>
            </a:r>
          </a:p>
          <a:p>
            <a:pPr lvl="1"/>
            <a:r>
              <a:rPr lang="en-US" dirty="0"/>
              <a:t>Azure Machine Learning studio</a:t>
            </a:r>
          </a:p>
          <a:p>
            <a:pPr lvl="1"/>
            <a:r>
              <a:rPr lang="en-US" b="1" dirty="0" err="1"/>
              <a:t>RunDetails</a:t>
            </a:r>
            <a:r>
              <a:rPr lang="en-US" dirty="0"/>
              <a:t> widget in </a:t>
            </a:r>
            <a:r>
              <a:rPr lang="en-US" dirty="0" err="1"/>
              <a:t>Jupyter</a:t>
            </a:r>
            <a:endParaRPr lang="en-US" dirty="0"/>
          </a:p>
          <a:p>
            <a:pPr lvl="1"/>
            <a:r>
              <a:rPr lang="en-US" dirty="0"/>
              <a:t>SDK </a:t>
            </a:r>
            <a:r>
              <a:rPr lang="en-US" b="1" dirty="0" err="1"/>
              <a:t>ExplanationClient</a:t>
            </a:r>
            <a:r>
              <a:rPr lang="en-US" dirty="0"/>
              <a:t>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9D689-2BBF-4C71-8A5F-204011C4EEBC}"/>
              </a:ext>
            </a:extLst>
          </p:cNvPr>
          <p:cNvSpPr/>
          <p:nvPr/>
        </p:nvSpPr>
        <p:spPr bwMode="auto">
          <a:xfrm>
            <a:off x="765222" y="2073587"/>
            <a:ext cx="10508637" cy="104558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(name='Automated ML Experiment',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...,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model_explanability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AD29E-B55E-4E6A-AE97-9AC5A61D8E6D}"/>
              </a:ext>
            </a:extLst>
          </p:cNvPr>
          <p:cNvSpPr/>
          <p:nvPr/>
        </p:nvSpPr>
        <p:spPr bwMode="auto">
          <a:xfrm>
            <a:off x="961165" y="5112450"/>
            <a:ext cx="10508637" cy="122738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fitted_model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automl_run.get_output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client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ExplanationClient.from_run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client.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download_model_explanation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feature_importances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explanation.get_feature_importance_dict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A981-1B49-4670-B417-E45FF6AF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Visualizing Model Explanations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13EA5D-2AEA-4CF5-B683-6787CC034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158913" cy="861774"/>
          </a:xfrm>
        </p:spPr>
        <p:txBody>
          <a:bodyPr/>
          <a:lstStyle/>
          <a:p>
            <a:r>
              <a:rPr lang="en-US" dirty="0"/>
              <a:t>View the </a:t>
            </a:r>
            <a:r>
              <a:rPr lang="en-US" b="1" dirty="0"/>
              <a:t>Explanations</a:t>
            </a:r>
            <a:r>
              <a:rPr lang="en-US" dirty="0"/>
              <a:t> tab for the run in Azure Machine Learning studio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5B8F3A-9CBE-46EE-B045-5089E918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8" y="2396833"/>
            <a:ext cx="11443063" cy="371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12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9A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600752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Reviewing Automated Machine Learning Explanations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941</Words>
  <Application>Microsoft Office PowerPoint</Application>
  <PresentationFormat>Widescreen</PresentationFormat>
  <Paragraphs>145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9: Interpreting Models </vt:lpstr>
      <vt:lpstr>Agenda</vt:lpstr>
      <vt:lpstr>PowerPoint Presentation</vt:lpstr>
      <vt:lpstr>Model Interpretability in Azure Machine Learning</vt:lpstr>
      <vt:lpstr>Global and Local Feature Importance</vt:lpstr>
      <vt:lpstr>Automated Machine Learning Explanations</vt:lpstr>
      <vt:lpstr>Visualizing Model Explanations</vt:lpstr>
      <vt:lpstr>Lab 9A</vt:lpstr>
      <vt:lpstr>Lesson Review</vt:lpstr>
      <vt:lpstr>PowerPoint Presentation</vt:lpstr>
      <vt:lpstr>Local Model Interpretation</vt:lpstr>
      <vt:lpstr>Adding Interpretability to Training Experiments</vt:lpstr>
      <vt:lpstr>Interpretability During Inferencing 預測</vt:lpstr>
      <vt:lpstr>Lab 9B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2021-05-11T12:30:02Z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